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Inter" panose="02000503000000020004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/>
    <p:restoredTop sz="94679"/>
  </p:normalViewPr>
  <p:slideViewPr>
    <p:cSldViewPr snapToGrid="0">
      <p:cViewPr varScale="1">
        <p:scale>
          <a:sx n="158" d="100"/>
          <a:sy n="158" d="100"/>
        </p:scale>
        <p:origin x="200" y="2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" name="Google Shape;8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" name="Google Shape;13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imagent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56" name="Google Shape;56;p13" title="49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85" name="Google Shape;85;p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86" name="Google Shape;86;p16" title="5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389400" y="1313105"/>
            <a:ext cx="48939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Почему Trim — идеальный продукт для допродажи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04014" y="1810330"/>
            <a:ext cx="5174700" cy="19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1. Растите чек, не расширяя штат</a:t>
            </a:r>
            <a:b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включаете Trim в коммерческое предложение как дополнительную услугу — маржинальность проекта растет без найма новых сотрудников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2. Результат клиента = ваша лояльность</a:t>
            </a:r>
            <a:b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Ваши клиенты получают больше продаж с того же трафика. Конверсия растет, потому что лиды не теряются и обрабатываются мгновенно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3. От разовых проектов — к стабильному доходу</a:t>
            </a:r>
            <a:b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Trim — это не разовая услуга, а ежемесячная подписка. Вы получаете свою комиссию каждый месяц, пока клиент пользуется системой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Вы зарабатываете больше, ваши клиенты — счастливее, </a:t>
            </a:r>
            <a:endParaRPr sz="13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" sz="13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а отношения с ними становятся долгосрочными</a:t>
            </a:r>
            <a:endParaRPr sz="1900" b="0" i="0" u="none" strike="noStrike" cap="none">
              <a:solidFill>
                <a:srgbClr val="F47C4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63" name="Google Shape;63;p14" title="5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81627" y="1328626"/>
            <a:ext cx="8009700" cy="47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Ваши клиенты теряют деньги на рутине, а вы теряете клиентов из-за их результатов</a:t>
            </a:r>
            <a:endParaRPr sz="16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396250" y="1763724"/>
            <a:ext cx="4941600" cy="14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Что происходит внутри бизнеса:</a:t>
            </a:r>
            <a:endParaRPr sz="11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●"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До 50% времени сотрудников уходит на рутину</a:t>
            </a:r>
            <a:endParaRPr sz="11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●"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Рост заявок требует увеличения штата (рост ФОТ)</a:t>
            </a:r>
            <a:endParaRPr sz="11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●"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Обращения теряются вне рабочего времени</a:t>
            </a:r>
            <a:endParaRPr sz="11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Inter"/>
              <a:buChar char="●"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Знания хранятся в головах сотрудников, а не в системе</a:t>
            </a:r>
            <a:endParaRPr sz="11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Char char="●"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Ошибки персонала приводят к прямым финансовым </a:t>
            </a:r>
            <a:r>
              <a:rPr lang="ru" sz="12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потер</a:t>
            </a:r>
            <a:endParaRPr sz="12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381625" y="3581859"/>
            <a:ext cx="8716500" cy="6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Главная проблема:</a:t>
            </a:r>
            <a:endParaRPr sz="12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Рост затрат начинает опережать рост выручки. Бизнес перестает масштабироваться.</a:t>
            </a: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73" name="Google Shape;73;p15" title="5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404025" y="1328604"/>
            <a:ext cx="4972500" cy="5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Trim — платформа AI-агентов для автоматизации операционных процессов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419550" y="2051255"/>
            <a:ext cx="3014700" cy="3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1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Что делают наши цифровые сотрудники:</a:t>
            </a:r>
            <a:endParaRPr sz="1700" b="0" i="0" u="none" strike="noStrike" cap="none">
              <a:solidFill>
                <a:srgbClr val="F47C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/>
          <p:nvPr/>
        </p:nvSpPr>
        <p:spPr>
          <a:xfrm>
            <a:off x="3277716" y="2513139"/>
            <a:ext cx="2601000" cy="94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Автоматизируют типовые запросы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5"/>
          <p:cNvSpPr/>
          <p:nvPr/>
        </p:nvSpPr>
        <p:spPr>
          <a:xfrm>
            <a:off x="512891" y="2513139"/>
            <a:ext cx="2601000" cy="94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Обрабатывают клиентские обращения 24/7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8" name="Google Shape;78;p15"/>
          <p:cNvSpPr/>
          <p:nvPr/>
        </p:nvSpPr>
        <p:spPr>
          <a:xfrm>
            <a:off x="512891" y="3648089"/>
            <a:ext cx="2601000" cy="94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Отвечают сотрудникам по регламентам и инструкциям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3316566" y="3648089"/>
            <a:ext cx="2601000" cy="948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Интегрируются во все каналы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CRM, ERP, Telegram, WhatsApp, сайт — бесшовная работа везде</a:t>
            </a: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ctrTitle"/>
          </p:nvPr>
        </p:nvSpPr>
        <p:spPr>
          <a:xfrm>
            <a:off x="-69292" y="1125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235500" y="30627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95" name="Google Shape;95;p17" title="5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169933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/>
        </p:nvSpPr>
        <p:spPr>
          <a:xfrm>
            <a:off x="380700" y="1313078"/>
            <a:ext cx="4638600" cy="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Модули, которые решают конкретные задачи.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722575" y="2139925"/>
            <a:ext cx="2595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AI-агент клиентской поддержки</a:t>
            </a:r>
            <a:endParaRPr sz="1800" b="0" i="0" u="none" strike="noStrike" cap="none">
              <a:solidFill>
                <a:srgbClr val="F47C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451550" y="1942375"/>
            <a:ext cx="3806100" cy="2442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9" name="Google Shape;99;p17"/>
          <p:cNvSpPr txBox="1"/>
          <p:nvPr/>
        </p:nvSpPr>
        <p:spPr>
          <a:xfrm>
            <a:off x="4638300" y="2139925"/>
            <a:ext cx="19812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AI-агент базы знаний</a:t>
            </a:r>
            <a:endParaRPr sz="1800" b="0" i="0" u="none" strike="noStrike" cap="none">
              <a:solidFill>
                <a:srgbClr val="F47C4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99091" y="2481775"/>
            <a:ext cx="4023000" cy="2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marR="0" lvl="0" indent="-292100" algn="l" rtl="0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Работает 24/7 в Telegram, WhatsApp, на сайте.</a:t>
            </a: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91440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Берет на себя до 80% типовых обращений.</a:t>
            </a: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91440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Сложные вопросы эскалирует менеджеру.</a:t>
            </a: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91440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Результат для клиента: Снижение нагрузки на поддержку на 50% и рост конверсии на 15-25% за счет мгновенной реакции.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Если вам необходим индивидуальный продукт, мы готовы сделать для вашего клиента </a:t>
            </a:r>
            <a:r>
              <a:rPr lang="ru-RU" sz="1100" dirty="0" err="1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кастомного</a:t>
            </a:r>
            <a:r>
              <a:rPr lang="ru-RU" sz="1100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ИИ Агента!</a:t>
            </a:r>
            <a:endParaRPr sz="11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4476796" y="2481775"/>
            <a:ext cx="3628500" cy="23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92100" algn="l" rtl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Мгновенные ответы сотрудникам по инструкциям и регламентам.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Единая база знаний компании.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Результат для клиента: Снижение времени специалистов на 30%, стандартизация процессов, уменьшение ошибок.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4375400" y="1942375"/>
            <a:ext cx="3806100" cy="2469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09" name="Google Shape;109;p18" title="5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8"/>
          <p:cNvSpPr txBox="1"/>
          <p:nvPr/>
        </p:nvSpPr>
        <p:spPr>
          <a:xfrm>
            <a:off x="388450" y="1250925"/>
            <a:ext cx="38148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Как вы начинаете зарабатывать на Trim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512900" y="2181468"/>
            <a:ext cx="2601000" cy="2208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ШАГ 1. Рекомендация</a:t>
            </a:r>
            <a:endParaRPr sz="1000" b="0" i="0" u="none" strike="noStrike" cap="none" dirty="0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рассказываете клиенту о Trim: "Чтобы усилить результат нашей работы и не терять лиды, давайте подключим AI-агента"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3271500" y="2181468"/>
            <a:ext cx="2601000" cy="2208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ШАГ 2. Продажа и внедрение</a:t>
            </a:r>
            <a:b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Два варианта: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передаете контакт нам — мы продаем и внедряем, вы получаете комиссию</a:t>
            </a:r>
            <a:r>
              <a:rPr lang="en-US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8%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продаете и внедряете сами (под нашим сопровождением) — ваш доход выше</a:t>
            </a:r>
            <a:r>
              <a:rPr lang="en-US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15%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6030100" y="2181468"/>
            <a:ext cx="2601000" cy="22083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 dirty="0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ШАГ 3. Регулярный доход</a:t>
            </a:r>
            <a:endParaRPr sz="1000" b="0" i="0" u="none" strike="noStrike" cap="none" dirty="0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Клиент подключает подписку. Вы получаете свой </a:t>
            </a:r>
            <a:r>
              <a:rPr lang="en-US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</a:t>
            </a:r>
            <a:r>
              <a:rPr lang="ru" sz="1000" b="0" i="0" u="none" strike="noStrike" cap="none" dirty="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% каждый месяц, пока клиент с нами.</a:t>
            </a: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388494" y="1767475"/>
            <a:ext cx="2508600" cy="5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Три простых шага:</a:t>
            </a:r>
            <a:endParaRPr sz="1200" b="0" i="0" u="none" strike="noStrike" cap="none">
              <a:solidFill>
                <a:srgbClr val="F47C4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21" name="Google Shape;121;p19" title="5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396275" y="1281975"/>
            <a:ext cx="40092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Прозрачные условия и два уровня дохода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411757" y="1794800"/>
            <a:ext cx="3885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1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1. Агентское вознаграждение</a:t>
            </a:r>
            <a:endParaRPr sz="1200" b="1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Как это работает:</a:t>
            </a:r>
            <a:b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рекомендуете Trim своим клиентам и передаете контакт нам. Мы полностью берем на себя продажу, внедрение и сопровождение.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Что вы получаете:</a:t>
            </a: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󠀽󠀽✓ 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Никаких затрат вашего времени — все делаем мы</a:t>
            </a:r>
            <a:endParaRPr sz="10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Процент от каждого ежемесячного платежа клиента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Регулярный пассивный доход без участия в процессах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4572007" y="1794800"/>
            <a:ext cx="38850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" sz="1200" b="1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2. Допродажа к вашим услугам</a:t>
            </a:r>
            <a:endParaRPr sz="1200" b="1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Как это работает:</a:t>
            </a:r>
            <a:b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Вы включаете Trim в свои проекты как часть собственного коммерческого предложения. Например: "Разработка сайта + внедрение AI-агента поддержки".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 b="0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Что вы получаете:</a:t>
            </a: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Рост среднего чека проекта без найма новых сотрудников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Вы сами выставляете счет клиенту 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Пассивный доход с подписки клиента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" sz="10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✓</a:t>
            </a: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Усиление вашей экспертизы в глазах заказчика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31" name="Google Shape;131;p20" title="5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/>
        </p:nvSpPr>
        <p:spPr>
          <a:xfrm>
            <a:off x="388477" y="1328600"/>
            <a:ext cx="5283300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Работаем с данными клиентов как с собственными</a:t>
            </a:r>
            <a:endParaRPr sz="2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0"/>
          <p:cNvSpPr/>
          <p:nvPr/>
        </p:nvSpPr>
        <p:spPr>
          <a:xfrm>
            <a:off x="225450" y="1858675"/>
            <a:ext cx="2828100" cy="3005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Безопасность данных:</a:t>
            </a:r>
            <a:endParaRPr sz="1000" b="1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Данные каждого клиента строго изолированы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Шифрование и защищенная инфраструктура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База знаний не используется для обучения других клиентов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Полный контроль доступа и разграничение прав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Работа начинается только после подписания NDA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3170400" y="1858675"/>
            <a:ext cx="2803200" cy="3005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Скорость и надежность:</a:t>
            </a:r>
            <a:endParaRPr sz="1000" b="1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Внедрение за 7–14 дней без остановки бизнеса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Интеграция с любыми CRM и ERP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"/>
              <a:buChar char="●"/>
            </a:pPr>
            <a:r>
              <a:rPr lang="ru" sz="10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Адаптация под специфику бизнеса клиента</a:t>
            </a: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5" name="Google Shape;135;p20"/>
          <p:cNvSpPr/>
          <p:nvPr/>
        </p:nvSpPr>
        <p:spPr>
          <a:xfrm>
            <a:off x="6090450" y="1858675"/>
            <a:ext cx="2803200" cy="30051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632C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i="0" u="none" strike="noStrike" cap="none">
                <a:solidFill>
                  <a:srgbClr val="F47C44"/>
                </a:solidFill>
                <a:latin typeface="Inter"/>
                <a:ea typeface="Inter"/>
                <a:cs typeface="Inter"/>
                <a:sym typeface="Inter"/>
              </a:rPr>
              <a:t>Гарантия результата (цитата из КП Trim):</a:t>
            </a:r>
            <a:endParaRPr sz="1000" b="1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0" i="1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"Если по итогам пилота Trim не демонстрирует снижение операционных расходов — условия пересматриваются либо производится возврат оплаты."</a:t>
            </a:r>
            <a:endParaRPr sz="1000" b="0" i="1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47C44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/>
          </a:p>
        </p:txBody>
      </p:sp>
      <p:pic>
        <p:nvPicPr>
          <p:cNvPr id="142" name="Google Shape;142;p21" title="5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1"/>
          <p:cNvSpPr txBox="1"/>
          <p:nvPr/>
        </p:nvSpPr>
        <p:spPr>
          <a:xfrm>
            <a:off x="4040225" y="2373600"/>
            <a:ext cx="19503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" sz="1400" b="0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trimagent.ru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648</Words>
  <Application>Microsoft Macintosh PowerPoint</Application>
  <PresentationFormat>On-screen Show (16:9)</PresentationFormat>
  <Paragraphs>99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Inter</vt:lpstr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Виталий</cp:lastModifiedBy>
  <cp:revision>2</cp:revision>
  <dcterms:modified xsi:type="dcterms:W3CDTF">2026-02-26T11:31:48Z</dcterms:modified>
</cp:coreProperties>
</file>